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56" r:id="rId2"/>
    <p:sldId id="313" r:id="rId3"/>
    <p:sldId id="317" r:id="rId4"/>
    <p:sldId id="326" r:id="rId5"/>
    <p:sldId id="327" r:id="rId6"/>
    <p:sldId id="328" r:id="rId7"/>
    <p:sldId id="340" r:id="rId8"/>
    <p:sldId id="330" r:id="rId9"/>
    <p:sldId id="332" r:id="rId10"/>
    <p:sldId id="333" r:id="rId11"/>
    <p:sldId id="334" r:id="rId12"/>
    <p:sldId id="335" r:id="rId13"/>
    <p:sldId id="339" r:id="rId14"/>
    <p:sldId id="336" r:id="rId15"/>
    <p:sldId id="343" r:id="rId16"/>
    <p:sldId id="337" r:id="rId17"/>
    <p:sldId id="342" r:id="rId18"/>
    <p:sldId id="341" r:id="rId19"/>
    <p:sldId id="329" r:id="rId20"/>
    <p:sldId id="344" r:id="rId21"/>
    <p:sldId id="338" r:id="rId22"/>
    <p:sldId id="266" r:id="rId23"/>
    <p:sldId id="269" r:id="rId24"/>
    <p:sldId id="268" r:id="rId25"/>
    <p:sldId id="270" r:id="rId26"/>
    <p:sldId id="271" r:id="rId27"/>
    <p:sldId id="331" r:id="rId28"/>
    <p:sldId id="323" r:id="rId29"/>
    <p:sldId id="325" r:id="rId30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15/2/2023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7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4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0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3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0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8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0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altLang="zh-HK" sz="6200" dirty="0"/>
              <a:t>Week 6:</a:t>
            </a:r>
            <a:r>
              <a:rPr lang="zh-TW" altLang="en-US" sz="6200" dirty="0"/>
              <a:t> </a:t>
            </a:r>
            <a:r>
              <a:rPr lang="en-US" altLang="zh-TW" sz="6200" dirty="0"/>
              <a:t>Interjections, utterances, and cohesion</a:t>
            </a:r>
            <a:endParaRPr lang="zh-HK" altLang="en-US" sz="62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2000">
                <a:solidFill>
                  <a:schemeClr val="tx1">
                    <a:lumMod val="85000"/>
                    <a:lumOff val="15000"/>
                  </a:schemeClr>
                </a:solidFill>
              </a:rPr>
              <a:t>Ryan Ka Yau Lai</a:t>
            </a:r>
          </a:p>
          <a:p>
            <a:pPr>
              <a:lnSpc>
                <a:spcPct val="100000"/>
              </a:lnSpc>
            </a:pPr>
            <a:r>
              <a:rPr lang="en-US" altLang="zh-HK" sz="2000">
                <a:solidFill>
                  <a:schemeClr val="tx1">
                    <a:lumMod val="85000"/>
                    <a:lumOff val="15000"/>
                  </a:schemeClr>
                </a:solidFill>
              </a:rPr>
              <a:t>University of California, Santa Barbara</a:t>
            </a:r>
            <a:endParaRPr lang="zh-HK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圖片 5" descr="兩條鋼鏈連接在一起">
            <a:extLst>
              <a:ext uri="{FF2B5EF4-FFF2-40B4-BE49-F238E27FC236}">
                <a16:creationId xmlns:a16="http://schemas.microsoft.com/office/drawing/2014/main" id="{2D5E1EEF-14BE-44F9-928C-1DF6CEE2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" r="-1" b="-1"/>
          <a:stretch/>
        </p:blipFill>
        <p:spPr>
          <a:xfrm>
            <a:off x="7551175" y="10"/>
            <a:ext cx="4640825" cy="3383270"/>
          </a:xfrm>
          <a:prstGeom prst="rect">
            <a:avLst/>
          </a:prstGeom>
        </p:spPr>
      </p:pic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ands moving forward">
            <a:extLst>
              <a:ext uri="{FF2B5EF4-FFF2-40B4-BE49-F238E27FC236}">
                <a16:creationId xmlns:a16="http://schemas.microsoft.com/office/drawing/2014/main" id="{363C4DFE-3FD4-556D-D216-E9E9A9590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8" r="-2" b="110"/>
          <a:stretch/>
        </p:blipFill>
        <p:spPr>
          <a:xfrm>
            <a:off x="7556686" y="3474720"/>
            <a:ext cx="4635315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2B4F47-8E33-661C-B7E9-0649533F7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41" y="433162"/>
            <a:ext cx="6814771" cy="6047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563FF2-4151-26B6-3750-D586B94F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000" dirty="0">
                <a:solidFill>
                  <a:srgbClr val="FFFFFF"/>
                </a:solidFill>
              </a:rPr>
              <a:t>A tale of two ‘</a:t>
            </a:r>
            <a:r>
              <a:rPr lang="en-US" altLang="zh-TW" sz="4000" dirty="0" err="1">
                <a:solidFill>
                  <a:srgbClr val="FFFFFF"/>
                </a:solidFill>
              </a:rPr>
              <a:t>yeah’s</a:t>
            </a:r>
            <a:endParaRPr lang="en-US" altLang="zh-TW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C01C59-4E71-F23F-94A7-7F6FFC9C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680658"/>
          </a:xfrm>
        </p:spPr>
        <p:txBody>
          <a:bodyPr vert="horz" lIns="0" tIns="45720" rIns="0" bIns="45720" rtlCol="0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zh-TW" sz="2800" dirty="0">
                <a:solidFill>
                  <a:srgbClr val="FFFFFF"/>
                </a:solidFill>
              </a:rPr>
              <a:t>Both </a:t>
            </a:r>
            <a:r>
              <a:rPr lang="en-US" altLang="zh-TW" sz="2800" b="1" dirty="0">
                <a:solidFill>
                  <a:srgbClr val="FFFFFF"/>
                </a:solidFill>
              </a:rPr>
              <a:t>respond</a:t>
            </a:r>
            <a:r>
              <a:rPr lang="en-US" altLang="zh-TW" sz="2800" dirty="0">
                <a:solidFill>
                  <a:srgbClr val="FFFFFF"/>
                </a:solidFill>
              </a:rPr>
              <a:t> to the previous discourse</a:t>
            </a:r>
          </a:p>
          <a:p>
            <a:pPr>
              <a:lnSpc>
                <a:spcPct val="100000"/>
              </a:lnSpc>
            </a:pPr>
            <a:r>
              <a:rPr lang="en-US" altLang="zh-HK" sz="2800" dirty="0">
                <a:solidFill>
                  <a:srgbClr val="FFFFFF"/>
                </a:solidFill>
              </a:rPr>
              <a:t>Alice </a:t>
            </a:r>
            <a:r>
              <a:rPr lang="en-US" altLang="zh-HK" sz="2800" b="1" dirty="0">
                <a:solidFill>
                  <a:srgbClr val="FFFFFF"/>
                </a:solidFill>
              </a:rPr>
              <a:t>confirms</a:t>
            </a:r>
            <a:r>
              <a:rPr lang="en-US" altLang="zh-HK" sz="2800" dirty="0">
                <a:solidFill>
                  <a:srgbClr val="FFFFFF"/>
                </a:solidFill>
              </a:rPr>
              <a:t> the five-car pile-up after Mary expresses surprise</a:t>
            </a:r>
          </a:p>
          <a:p>
            <a:pPr>
              <a:lnSpc>
                <a:spcPct val="100000"/>
              </a:lnSpc>
            </a:pPr>
            <a:r>
              <a:rPr lang="en-US" altLang="zh-HK" sz="2800" dirty="0">
                <a:solidFill>
                  <a:srgbClr val="FFFFFF"/>
                </a:solidFill>
              </a:rPr>
              <a:t>Mary’s ‘yeah’ not just </a:t>
            </a:r>
            <a:r>
              <a:rPr lang="en-US" altLang="zh-HK" sz="2800" b="1" dirty="0">
                <a:solidFill>
                  <a:srgbClr val="FFFFFF"/>
                </a:solidFill>
              </a:rPr>
              <a:t>confirms</a:t>
            </a:r>
            <a:r>
              <a:rPr lang="en-US" altLang="zh-HK" sz="2800" dirty="0">
                <a:solidFill>
                  <a:srgbClr val="FFFFFF"/>
                </a:solidFill>
              </a:rPr>
              <a:t> understanding, but also </a:t>
            </a:r>
            <a:r>
              <a:rPr lang="en-US" altLang="zh-HK" sz="2800" b="1" dirty="0">
                <a:solidFill>
                  <a:srgbClr val="FFFFFF"/>
                </a:solidFill>
              </a:rPr>
              <a:t>expresses surprise </a:t>
            </a:r>
            <a:r>
              <a:rPr lang="en-US" altLang="zh-HK" sz="2800" dirty="0">
                <a:solidFill>
                  <a:srgbClr val="FFFFFF"/>
                </a:solidFill>
              </a:rPr>
              <a:t>at Ron being alone – which she expands upon later</a:t>
            </a:r>
          </a:p>
          <a:p>
            <a:pPr>
              <a:lnSpc>
                <a:spcPct val="100000"/>
              </a:lnSpc>
            </a:pPr>
            <a:endParaRPr lang="en-US" altLang="zh-HK" sz="2800" dirty="0">
              <a:solidFill>
                <a:srgbClr val="FFFFFF"/>
              </a:solidFill>
            </a:endParaRPr>
          </a:p>
        </p:txBody>
      </p:sp>
      <p:pic>
        <p:nvPicPr>
          <p:cNvPr id="5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AC675275-C71C-9646-654D-00D7320E8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5146" y="1125315"/>
            <a:ext cx="1352606" cy="1352606"/>
          </a:xfrm>
          <a:prstGeom prst="rect">
            <a:avLst/>
          </a:prstGeom>
        </p:spPr>
      </p:pic>
      <p:sp>
        <p:nvSpPr>
          <p:cNvPr id="8" name="箭號: 弧形左彎 7">
            <a:extLst>
              <a:ext uri="{FF2B5EF4-FFF2-40B4-BE49-F238E27FC236}">
                <a16:creationId xmlns:a16="http://schemas.microsoft.com/office/drawing/2014/main" id="{17C43D89-F016-91B5-0425-ED85D6BCA552}"/>
              </a:ext>
            </a:extLst>
          </p:cNvPr>
          <p:cNvSpPr/>
          <p:nvPr/>
        </p:nvSpPr>
        <p:spPr>
          <a:xfrm flipV="1">
            <a:off x="8453104" y="1514764"/>
            <a:ext cx="2067370" cy="1795718"/>
          </a:xfrm>
          <a:prstGeom prst="curvedLeftArrow">
            <a:avLst>
              <a:gd name="adj1" fmla="val 8167"/>
              <a:gd name="adj2" fmla="val 35504"/>
              <a:gd name="adj3" fmla="val 20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F8695F3-2CFD-AAAB-E906-0254D69F218E}"/>
              </a:ext>
            </a:extLst>
          </p:cNvPr>
          <p:cNvSpPr/>
          <p:nvPr/>
        </p:nvSpPr>
        <p:spPr>
          <a:xfrm>
            <a:off x="5763491" y="905164"/>
            <a:ext cx="2641600" cy="200532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弧形左彎 10">
            <a:extLst>
              <a:ext uri="{FF2B5EF4-FFF2-40B4-BE49-F238E27FC236}">
                <a16:creationId xmlns:a16="http://schemas.microsoft.com/office/drawing/2014/main" id="{E33E1785-7401-157A-D1DB-536E97D12C80}"/>
              </a:ext>
            </a:extLst>
          </p:cNvPr>
          <p:cNvSpPr/>
          <p:nvPr/>
        </p:nvSpPr>
        <p:spPr>
          <a:xfrm flipV="1">
            <a:off x="8994079" y="3689875"/>
            <a:ext cx="2067370" cy="1074326"/>
          </a:xfrm>
          <a:prstGeom prst="curvedLeftArrow">
            <a:avLst>
              <a:gd name="adj1" fmla="val 18590"/>
              <a:gd name="adj2" fmla="val 35504"/>
              <a:gd name="adj3" fmla="val 25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6097F-B45D-49B9-C580-2FF1FD1D2BF6}"/>
              </a:ext>
            </a:extLst>
          </p:cNvPr>
          <p:cNvSpPr/>
          <p:nvPr/>
        </p:nvSpPr>
        <p:spPr>
          <a:xfrm>
            <a:off x="5763491" y="2897399"/>
            <a:ext cx="2641600" cy="51365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52A544-4E08-4F40-F8A5-C616E1E4A7B1}"/>
              </a:ext>
            </a:extLst>
          </p:cNvPr>
          <p:cNvSpPr/>
          <p:nvPr/>
        </p:nvSpPr>
        <p:spPr>
          <a:xfrm>
            <a:off x="5763491" y="4452781"/>
            <a:ext cx="3230588" cy="51365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FCBCF9-2C39-8A83-C1D9-A03358AD119B}"/>
              </a:ext>
            </a:extLst>
          </p:cNvPr>
          <p:cNvSpPr/>
          <p:nvPr/>
        </p:nvSpPr>
        <p:spPr>
          <a:xfrm>
            <a:off x="5763491" y="3447501"/>
            <a:ext cx="3230588" cy="95381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02DE4C-89BA-3291-700A-1F352F3FC805}"/>
              </a:ext>
            </a:extLst>
          </p:cNvPr>
          <p:cNvSpPr/>
          <p:nvPr/>
        </p:nvSpPr>
        <p:spPr>
          <a:xfrm>
            <a:off x="5763491" y="5474722"/>
            <a:ext cx="5126182" cy="100559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上 25">
            <a:extLst>
              <a:ext uri="{FF2B5EF4-FFF2-40B4-BE49-F238E27FC236}">
                <a16:creationId xmlns:a16="http://schemas.microsoft.com/office/drawing/2014/main" id="{A63A03B3-80C3-E49C-E808-7D6BD2CDFEF1}"/>
              </a:ext>
            </a:extLst>
          </p:cNvPr>
          <p:cNvSpPr/>
          <p:nvPr/>
        </p:nvSpPr>
        <p:spPr>
          <a:xfrm rot="18193077">
            <a:off x="9460559" y="4640173"/>
            <a:ext cx="218199" cy="952286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9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AD240C-FE98-C8DE-DE32-A660F24C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How about ‘well’?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514A25-A815-F27C-D3B5-1D3807B20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</a:rPr>
              <a:t>How does this relate to the </a:t>
            </a:r>
            <a:r>
              <a:rPr lang="en-US" altLang="zh-TW" sz="2800" b="1" dirty="0">
                <a:solidFill>
                  <a:srgbClr val="FFFFFF"/>
                </a:solidFill>
              </a:rPr>
              <a:t>previous</a:t>
            </a:r>
            <a:r>
              <a:rPr lang="en-US" altLang="zh-TW" sz="2800" dirty="0">
                <a:solidFill>
                  <a:srgbClr val="FFFFFF"/>
                </a:solidFill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</a:rPr>
              <a:t>and</a:t>
            </a:r>
            <a:r>
              <a:rPr lang="en-US" altLang="zh-TW" sz="2800" dirty="0">
                <a:solidFill>
                  <a:srgbClr val="FFFFFF"/>
                </a:solidFill>
              </a:rPr>
              <a:t> </a:t>
            </a:r>
            <a:r>
              <a:rPr lang="en-US" altLang="zh-TW" sz="2800" b="1" dirty="0">
                <a:solidFill>
                  <a:srgbClr val="FFFFFF"/>
                </a:solidFill>
              </a:rPr>
              <a:t>following</a:t>
            </a:r>
            <a:r>
              <a:rPr lang="en-US" altLang="zh-TW" sz="2800" dirty="0">
                <a:solidFill>
                  <a:srgbClr val="FFFFFF"/>
                </a:solidFill>
              </a:rPr>
              <a:t> context?</a:t>
            </a:r>
            <a:endParaRPr lang="zh-TW" altLang="en-US" sz="2800" dirty="0">
              <a:solidFill>
                <a:srgbClr val="FFFFFF"/>
              </a:solidFill>
            </a:endParaRPr>
          </a:p>
          <a:p>
            <a:endParaRPr lang="zh-TW" altLang="en-US" sz="2800" dirty="0">
              <a:solidFill>
                <a:srgbClr val="FFFFFF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FC8CFC-E602-B48F-0C2A-3E5CA59C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922208"/>
            <a:ext cx="6798082" cy="501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7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AD240C-FE98-C8DE-DE32-A660F24C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How about ‘well’?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514A25-A815-F27C-D3B5-1D3807B20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</a:rPr>
              <a:t>‘Well’ typically tells us that what’s </a:t>
            </a:r>
            <a:r>
              <a:rPr lang="en-US" altLang="zh-TW" sz="2800" dirty="0" err="1">
                <a:solidFill>
                  <a:srgbClr val="FFFFFF"/>
                </a:solidFill>
              </a:rPr>
              <a:t>gonna</a:t>
            </a:r>
            <a:r>
              <a:rPr lang="en-US" altLang="zh-TW" sz="2800" dirty="0">
                <a:solidFill>
                  <a:srgbClr val="FFFFFF"/>
                </a:solidFill>
              </a:rPr>
              <a:t> come is going to not quite what you expect!</a:t>
            </a:r>
            <a:endParaRPr lang="zh-TW" altLang="en-US" sz="2800" dirty="0">
              <a:solidFill>
                <a:srgbClr val="FFFFFF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61C99B9-8214-FA95-B7B3-368B298D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792" y="962025"/>
            <a:ext cx="6686550" cy="49339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2975D5B-AD76-3B11-8A78-B478DC9D568D}"/>
              </a:ext>
            </a:extLst>
          </p:cNvPr>
          <p:cNvSpPr/>
          <p:nvPr/>
        </p:nvSpPr>
        <p:spPr>
          <a:xfrm>
            <a:off x="7075055" y="3953164"/>
            <a:ext cx="415636" cy="4742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上 14">
            <a:extLst>
              <a:ext uri="{FF2B5EF4-FFF2-40B4-BE49-F238E27FC236}">
                <a16:creationId xmlns:a16="http://schemas.microsoft.com/office/drawing/2014/main" id="{410B3B85-6A47-5C83-479D-52A00A82D3EC}"/>
              </a:ext>
            </a:extLst>
          </p:cNvPr>
          <p:cNvSpPr/>
          <p:nvPr/>
        </p:nvSpPr>
        <p:spPr>
          <a:xfrm rot="4327749">
            <a:off x="8156960" y="2814355"/>
            <a:ext cx="249174" cy="1791717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上 16">
            <a:extLst>
              <a:ext uri="{FF2B5EF4-FFF2-40B4-BE49-F238E27FC236}">
                <a16:creationId xmlns:a16="http://schemas.microsoft.com/office/drawing/2014/main" id="{61C597E5-0DC9-4F9B-FDD4-8EB1DCA4005D}"/>
              </a:ext>
            </a:extLst>
          </p:cNvPr>
          <p:cNvSpPr/>
          <p:nvPr/>
        </p:nvSpPr>
        <p:spPr>
          <a:xfrm rot="6274092">
            <a:off x="7635060" y="4082964"/>
            <a:ext cx="249174" cy="49102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3E167D-DC12-1D53-23AC-41049EE590DB}"/>
              </a:ext>
            </a:extLst>
          </p:cNvPr>
          <p:cNvSpPr/>
          <p:nvPr/>
        </p:nvSpPr>
        <p:spPr>
          <a:xfrm>
            <a:off x="6710626" y="4452271"/>
            <a:ext cx="4418928" cy="148613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79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C06AF4-FAA6-66BF-896B-55907153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Fillers as interjections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ACE57-B225-1949-4239-2CD00A9C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solidFill>
                  <a:srgbClr val="FFFFFF"/>
                </a:solidFill>
              </a:rPr>
              <a:t>Fillers help us hold the floor while planning speech</a:t>
            </a:r>
          </a:p>
          <a:p>
            <a:r>
              <a:rPr lang="en-US" altLang="zh-TW" sz="2800" dirty="0">
                <a:solidFill>
                  <a:srgbClr val="FFFFFF"/>
                </a:solidFill>
              </a:rPr>
              <a:t>How does this relate to accessibility? (cf. Arnold reading)</a:t>
            </a:r>
          </a:p>
          <a:p>
            <a:endParaRPr lang="en-US" altLang="zh-TW" sz="2800" dirty="0">
              <a:solidFill>
                <a:srgbClr val="FFFFF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E4E94B-FEF1-FD5A-E3BE-E6B8650B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40" y="640080"/>
            <a:ext cx="6267236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145B9CA-E343-79F2-A437-8F9C6825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875" y="934160"/>
            <a:ext cx="7596613" cy="48785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C2749C-36EE-AF1B-423D-72B3C31A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Is ‘bueno’ always ‘good’?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A054D-8F42-753E-41E1-8DB8B08ED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4" y="2799653"/>
            <a:ext cx="3005462" cy="3189665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rgbClr val="FFFFFF"/>
                </a:solidFill>
              </a:rPr>
              <a:t>What is ‘bueno’ doing here?</a:t>
            </a:r>
          </a:p>
          <a:p>
            <a:r>
              <a:rPr lang="en-US" altLang="zh-TW" sz="3200" dirty="0">
                <a:solidFill>
                  <a:srgbClr val="FFFFFF"/>
                </a:solidFill>
              </a:rPr>
              <a:t>(Hint: Look at the trails!)</a:t>
            </a:r>
            <a:endParaRPr lang="zh-TW" altLang="en-US" sz="3200" dirty="0">
              <a:solidFill>
                <a:srgbClr val="FFFFFF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EF2BE6-4321-898F-D2B7-C559C56200D0}"/>
              </a:ext>
            </a:extLst>
          </p:cNvPr>
          <p:cNvSpPr txBox="1"/>
          <p:nvPr/>
        </p:nvSpPr>
        <p:spPr>
          <a:xfrm>
            <a:off x="6255536" y="1497379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And how old is </a:t>
            </a:r>
            <a:r>
              <a:rPr lang="en-US" altLang="zh-TW" dirty="0">
                <a:solidFill>
                  <a:srgbClr val="FF0000"/>
                </a:solidFill>
                <a:highlight>
                  <a:srgbClr val="00FF00"/>
                </a:highlight>
              </a:rPr>
              <a:t>she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844E9E-0135-D1AC-AB26-F194E5C1049A}"/>
              </a:ext>
            </a:extLst>
          </p:cNvPr>
          <p:cNvSpPr txBox="1"/>
          <p:nvPr/>
        </p:nvSpPr>
        <p:spPr>
          <a:xfrm>
            <a:off x="6282702" y="2279778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hear?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B6551B-4A6D-5632-A415-86C171DF19EB}"/>
              </a:ext>
            </a:extLst>
          </p:cNvPr>
          <p:cNvSpPr txBox="1"/>
          <p:nvPr/>
        </p:nvSpPr>
        <p:spPr>
          <a:xfrm>
            <a:off x="6282702" y="3157649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00FF00"/>
                </a:highlight>
              </a:rPr>
              <a:t>She</a:t>
            </a:r>
            <a:r>
              <a:rPr lang="en-US" altLang="zh-TW" dirty="0">
                <a:solidFill>
                  <a:srgbClr val="FF0000"/>
                </a:solidFill>
              </a:rPr>
              <a:t>’s </a:t>
            </a:r>
            <a:r>
              <a:rPr lang="en-US" altLang="zh-TW" dirty="0" err="1">
                <a:solidFill>
                  <a:srgbClr val="FF0000"/>
                </a:solidFill>
              </a:rPr>
              <a:t>gonna</a:t>
            </a:r>
            <a:r>
              <a:rPr lang="en-US" altLang="zh-TW" dirty="0">
                <a:solidFill>
                  <a:srgbClr val="FF0000"/>
                </a:solidFill>
              </a:rPr>
              <a:t> be thirteen n-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D66585-4077-B505-E089-4F8920739E06}"/>
              </a:ext>
            </a:extLst>
          </p:cNvPr>
          <p:cNvSpPr txBox="1"/>
          <p:nvPr/>
        </p:nvSpPr>
        <p:spPr>
          <a:xfrm>
            <a:off x="6282702" y="3892612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Bueno</a:t>
            </a:r>
            <a:r>
              <a:rPr lang="en-US" altLang="zh-TW" dirty="0">
                <a:solidFill>
                  <a:srgbClr val="FF0000"/>
                </a:solidFill>
              </a:rPr>
              <a:t> tomorrow is </a:t>
            </a:r>
            <a:r>
              <a:rPr lang="en-US" altLang="zh-TW" dirty="0">
                <a:solidFill>
                  <a:srgbClr val="FF0000"/>
                </a:solidFill>
                <a:highlight>
                  <a:srgbClr val="00FFFF"/>
                </a:highlight>
              </a:rPr>
              <a:t>Sandy</a:t>
            </a:r>
            <a:r>
              <a:rPr lang="en-US" altLang="zh-TW" dirty="0">
                <a:solidFill>
                  <a:srgbClr val="FF0000"/>
                </a:solidFill>
              </a:rPr>
              <a:t>’s birthday.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E322BB-5E7B-B6C3-FD6A-C188D1DEE2BC}"/>
              </a:ext>
            </a:extLst>
          </p:cNvPr>
          <p:cNvSpPr txBox="1"/>
          <p:nvPr/>
        </p:nvSpPr>
        <p:spPr>
          <a:xfrm>
            <a:off x="6255536" y="4708424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Tomorrow.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FD60B3-AD15-693A-D9FC-93EF9B7783DB}"/>
              </a:ext>
            </a:extLst>
          </p:cNvPr>
          <p:cNvSpPr txBox="1"/>
          <p:nvPr/>
        </p:nvSpPr>
        <p:spPr>
          <a:xfrm>
            <a:off x="6240616" y="5593217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00FFFF"/>
                </a:highlight>
              </a:rPr>
              <a:t>Who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turns nineteen.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145B9CA-E343-79F2-A437-8F9C68256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875" y="934160"/>
            <a:ext cx="7596613" cy="487855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C2749C-36EE-AF1B-423D-72B3C31A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Is ‘bueno’ always ‘good’?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CA054D-8F42-753E-41E1-8DB8B08ED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44" y="2799653"/>
            <a:ext cx="3005462" cy="3189665"/>
          </a:xfrm>
        </p:spPr>
        <p:txBody>
          <a:bodyPr>
            <a:normAutofit/>
          </a:bodyPr>
          <a:lstStyle/>
          <a:p>
            <a:r>
              <a:rPr lang="en-US" altLang="zh-TW" sz="3200" i="1" dirty="0">
                <a:solidFill>
                  <a:srgbClr val="FFFFFF"/>
                </a:solidFill>
              </a:rPr>
              <a:t>Bueno</a:t>
            </a:r>
            <a:r>
              <a:rPr lang="en-US" altLang="zh-TW" sz="3200" dirty="0">
                <a:solidFill>
                  <a:srgbClr val="FFFFFF"/>
                </a:solidFill>
              </a:rPr>
              <a:t> is indicating a slight change in the topic</a:t>
            </a:r>
            <a:endParaRPr lang="zh-TW" altLang="en-US" sz="3200" i="1" dirty="0">
              <a:solidFill>
                <a:srgbClr val="FFFFFF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EF2BE6-4321-898F-D2B7-C559C56200D0}"/>
              </a:ext>
            </a:extLst>
          </p:cNvPr>
          <p:cNvSpPr txBox="1"/>
          <p:nvPr/>
        </p:nvSpPr>
        <p:spPr>
          <a:xfrm>
            <a:off x="6255536" y="1497379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And how old is </a:t>
            </a:r>
            <a:r>
              <a:rPr lang="en-US" altLang="zh-TW" dirty="0">
                <a:solidFill>
                  <a:srgbClr val="FF0000"/>
                </a:solidFill>
                <a:highlight>
                  <a:srgbClr val="00FF00"/>
                </a:highlight>
              </a:rPr>
              <a:t>she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844E9E-0135-D1AC-AB26-F194E5C1049A}"/>
              </a:ext>
            </a:extLst>
          </p:cNvPr>
          <p:cNvSpPr txBox="1"/>
          <p:nvPr/>
        </p:nvSpPr>
        <p:spPr>
          <a:xfrm>
            <a:off x="6282702" y="2279778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hear?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FB6551B-4A6D-5632-A415-86C171DF19EB}"/>
              </a:ext>
            </a:extLst>
          </p:cNvPr>
          <p:cNvSpPr txBox="1"/>
          <p:nvPr/>
        </p:nvSpPr>
        <p:spPr>
          <a:xfrm>
            <a:off x="6282702" y="3157649"/>
            <a:ext cx="279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00FF00"/>
                </a:highlight>
              </a:rPr>
              <a:t>She</a:t>
            </a:r>
            <a:r>
              <a:rPr lang="en-US" altLang="zh-TW" dirty="0">
                <a:solidFill>
                  <a:srgbClr val="FF0000"/>
                </a:solidFill>
              </a:rPr>
              <a:t>’s </a:t>
            </a:r>
            <a:r>
              <a:rPr lang="en-US" altLang="zh-TW" dirty="0" err="1">
                <a:solidFill>
                  <a:srgbClr val="FF0000"/>
                </a:solidFill>
              </a:rPr>
              <a:t>gonna</a:t>
            </a:r>
            <a:r>
              <a:rPr lang="en-US" altLang="zh-TW" dirty="0">
                <a:solidFill>
                  <a:srgbClr val="FF0000"/>
                </a:solidFill>
              </a:rPr>
              <a:t> be thirteen n-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D66585-4077-B505-E089-4F8920739E06}"/>
              </a:ext>
            </a:extLst>
          </p:cNvPr>
          <p:cNvSpPr txBox="1"/>
          <p:nvPr/>
        </p:nvSpPr>
        <p:spPr>
          <a:xfrm>
            <a:off x="6282702" y="3892612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Bueno</a:t>
            </a:r>
            <a:r>
              <a:rPr lang="en-US" altLang="zh-TW" dirty="0">
                <a:solidFill>
                  <a:srgbClr val="FF0000"/>
                </a:solidFill>
              </a:rPr>
              <a:t> tomorrow is </a:t>
            </a:r>
            <a:r>
              <a:rPr lang="en-US" altLang="zh-TW" dirty="0">
                <a:solidFill>
                  <a:srgbClr val="FF0000"/>
                </a:solidFill>
                <a:highlight>
                  <a:srgbClr val="00FFFF"/>
                </a:highlight>
              </a:rPr>
              <a:t>Sandy</a:t>
            </a:r>
            <a:r>
              <a:rPr lang="en-US" altLang="zh-TW" dirty="0">
                <a:solidFill>
                  <a:srgbClr val="FF0000"/>
                </a:solidFill>
              </a:rPr>
              <a:t>’s birthday.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7E322BB-5E7B-B6C3-FD6A-C188D1DEE2BC}"/>
              </a:ext>
            </a:extLst>
          </p:cNvPr>
          <p:cNvSpPr txBox="1"/>
          <p:nvPr/>
        </p:nvSpPr>
        <p:spPr>
          <a:xfrm>
            <a:off x="6255536" y="4708424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Tomorrow.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8FD60B3-AD15-693A-D9FC-93EF9B7783DB}"/>
              </a:ext>
            </a:extLst>
          </p:cNvPr>
          <p:cNvSpPr txBox="1"/>
          <p:nvPr/>
        </p:nvSpPr>
        <p:spPr>
          <a:xfrm>
            <a:off x="6240616" y="5593217"/>
            <a:ext cx="374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highlight>
                  <a:srgbClr val="00FFFF"/>
                </a:highlight>
              </a:rPr>
              <a:t>Who</a:t>
            </a:r>
            <a:r>
              <a:rPr lang="en-US" altLang="zh-TW" dirty="0">
                <a:solidFill>
                  <a:srgbClr val="FF0000"/>
                </a:solidFill>
              </a:rPr>
              <a:t> turns </a:t>
            </a:r>
            <a:r>
              <a:rPr lang="en-US" altLang="zh-TW" dirty="0" err="1">
                <a:solidFill>
                  <a:srgbClr val="FF0000"/>
                </a:solidFill>
              </a:rPr>
              <a:t>nineteeen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8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EFE86A-B253-F97B-F60D-FE18AA14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Is ‘</a:t>
            </a:r>
            <a:r>
              <a:rPr lang="zh-TW" altLang="en-US" sz="4000" dirty="0">
                <a:solidFill>
                  <a:srgbClr val="FFFFFF"/>
                </a:solidFill>
              </a:rPr>
              <a:t>對</a:t>
            </a:r>
            <a:r>
              <a:rPr lang="en-US" altLang="zh-TW" sz="4000" dirty="0">
                <a:solidFill>
                  <a:srgbClr val="FFFFFF"/>
                </a:solidFill>
              </a:rPr>
              <a:t>’ </a:t>
            </a:r>
            <a:r>
              <a:rPr lang="en-US" altLang="zh-TW" sz="4000" dirty="0" err="1">
                <a:solidFill>
                  <a:srgbClr val="FFFFFF"/>
                </a:solidFill>
              </a:rPr>
              <a:t>duì</a:t>
            </a:r>
            <a:r>
              <a:rPr lang="en-US" altLang="zh-TW" sz="4000" dirty="0">
                <a:solidFill>
                  <a:srgbClr val="FFFFFF"/>
                </a:solidFill>
              </a:rPr>
              <a:t> always ‘right’?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43E13E-EA2C-B1CA-F6EE-8ACA8D17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67176"/>
            <a:ext cx="3005462" cy="1779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Hint: The pause before </a:t>
            </a:r>
            <a:r>
              <a:rPr lang="zh-TW" altLang="en-US" sz="3200" dirty="0">
                <a:solidFill>
                  <a:srgbClr val="FFFFFF"/>
                </a:solidFill>
              </a:rPr>
              <a:t>對 </a:t>
            </a:r>
            <a:r>
              <a:rPr lang="en-US" altLang="zh-TW" sz="3200" dirty="0">
                <a:solidFill>
                  <a:srgbClr val="FFFFFF"/>
                </a:solidFill>
              </a:rPr>
              <a:t>is very long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C62F222-E23F-CFA1-6C2C-C5DA71D0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10" y="640080"/>
            <a:ext cx="4657496" cy="55778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329240-EA32-3491-402A-6BC673A4F5F3}"/>
              </a:ext>
            </a:extLst>
          </p:cNvPr>
          <p:cNvSpPr txBox="1"/>
          <p:nvPr/>
        </p:nvSpPr>
        <p:spPr>
          <a:xfrm>
            <a:off x="6975972" y="1035560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They don’t have to earn money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552771-24F4-D72C-3F50-81BEDE70201A}"/>
              </a:ext>
            </a:extLst>
          </p:cNvPr>
          <p:cNvSpPr txBox="1"/>
          <p:nvPr/>
        </p:nvSpPr>
        <p:spPr>
          <a:xfrm>
            <a:off x="6975972" y="161570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live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CD65BD-B007-541B-0E76-5B4AEDA86558}"/>
              </a:ext>
            </a:extLst>
          </p:cNvPr>
          <p:cNvSpPr txBox="1"/>
          <p:nvPr/>
        </p:nvSpPr>
        <p:spPr>
          <a:xfrm>
            <a:off x="6998266" y="229325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that kind of thing?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69BC98-0DE6-39DF-5061-5D03FEE4AE33}"/>
              </a:ext>
            </a:extLst>
          </p:cNvPr>
          <p:cNvSpPr txBox="1"/>
          <p:nvPr/>
        </p:nvSpPr>
        <p:spPr>
          <a:xfrm>
            <a:off x="6998266" y="2948600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Nah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27C548-B929-E56B-5116-E5885B243BFB}"/>
              </a:ext>
            </a:extLst>
          </p:cNvPr>
          <p:cNvSpPr txBox="1"/>
          <p:nvPr/>
        </p:nvSpPr>
        <p:spPr>
          <a:xfrm>
            <a:off x="6998266" y="357040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they have real-life considerations?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22FD7E-4020-D9AC-7C61-38BEF2C751CD}"/>
              </a:ext>
            </a:extLst>
          </p:cNvPr>
          <p:cNvSpPr txBox="1"/>
          <p:nvPr/>
        </p:nvSpPr>
        <p:spPr>
          <a:xfrm>
            <a:off x="6975971" y="4177342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There will always be this kind of person occasionally.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316C03-1330-3360-D0F9-4837FF5BA904}"/>
              </a:ext>
            </a:extLst>
          </p:cNvPr>
          <p:cNvSpPr txBox="1"/>
          <p:nvPr/>
        </p:nvSpPr>
        <p:spPr>
          <a:xfrm>
            <a:off x="6998266" y="4784278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But that doesn’t represent,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9A74FA-BFE4-1F35-C095-151EF0F64427}"/>
              </a:ext>
            </a:extLst>
          </p:cNvPr>
          <p:cNvSpPr txBox="1"/>
          <p:nvPr/>
        </p:nvSpPr>
        <p:spPr>
          <a:xfrm>
            <a:off x="7017997" y="5441803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majority of people.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2B487D-B8AD-0DFC-0B49-1194D8002530}"/>
              </a:ext>
            </a:extLst>
          </p:cNvPr>
          <p:cNvSpPr txBox="1"/>
          <p:nvPr/>
        </p:nvSpPr>
        <p:spPr>
          <a:xfrm>
            <a:off x="7017997" y="6081424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Duì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41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CEFE86A-B253-F97B-F60D-FE18AA14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Is ‘</a:t>
            </a:r>
            <a:r>
              <a:rPr lang="zh-TW" altLang="en-US" sz="4000" dirty="0">
                <a:solidFill>
                  <a:srgbClr val="FFFFFF"/>
                </a:solidFill>
              </a:rPr>
              <a:t>對</a:t>
            </a:r>
            <a:r>
              <a:rPr lang="en-US" altLang="zh-TW" sz="4000" dirty="0">
                <a:solidFill>
                  <a:srgbClr val="FFFFFF"/>
                </a:solidFill>
              </a:rPr>
              <a:t>’ </a:t>
            </a:r>
            <a:r>
              <a:rPr lang="en-US" altLang="zh-TW" sz="4000" dirty="0" err="1">
                <a:solidFill>
                  <a:srgbClr val="FFFFFF"/>
                </a:solidFill>
              </a:rPr>
              <a:t>duì</a:t>
            </a:r>
            <a:r>
              <a:rPr lang="en-US" altLang="zh-TW" sz="4000" dirty="0">
                <a:solidFill>
                  <a:srgbClr val="FFFFFF"/>
                </a:solidFill>
              </a:rPr>
              <a:t> always ‘right’?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43E13E-EA2C-B1CA-F6EE-8ACA8D17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67175"/>
            <a:ext cx="3005462" cy="2674627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</a:rPr>
              <a:t>對啊 </a:t>
            </a:r>
            <a:r>
              <a:rPr lang="en-US" altLang="zh-TW" sz="3200" dirty="0">
                <a:solidFill>
                  <a:srgbClr val="FFFFFF"/>
                </a:solidFill>
              </a:rPr>
              <a:t>is marking the end of M’s turn, and telling F she can speak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C62F222-E23F-CFA1-6C2C-C5DA71D0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10" y="640080"/>
            <a:ext cx="4657496" cy="55778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329240-EA32-3491-402A-6BC673A4F5F3}"/>
              </a:ext>
            </a:extLst>
          </p:cNvPr>
          <p:cNvSpPr txBox="1"/>
          <p:nvPr/>
        </p:nvSpPr>
        <p:spPr>
          <a:xfrm>
            <a:off x="6975972" y="1035560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They don’t have to earn money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552771-24F4-D72C-3F50-81BEDE70201A}"/>
              </a:ext>
            </a:extLst>
          </p:cNvPr>
          <p:cNvSpPr txBox="1"/>
          <p:nvPr/>
        </p:nvSpPr>
        <p:spPr>
          <a:xfrm>
            <a:off x="6975972" y="161570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live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CD65BD-B007-541B-0E76-5B4AEDA86558}"/>
              </a:ext>
            </a:extLst>
          </p:cNvPr>
          <p:cNvSpPr txBox="1"/>
          <p:nvPr/>
        </p:nvSpPr>
        <p:spPr>
          <a:xfrm>
            <a:off x="6998266" y="229325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that kind of thing?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69BC98-0DE6-39DF-5061-5D03FEE4AE33}"/>
              </a:ext>
            </a:extLst>
          </p:cNvPr>
          <p:cNvSpPr txBox="1"/>
          <p:nvPr/>
        </p:nvSpPr>
        <p:spPr>
          <a:xfrm>
            <a:off x="6998266" y="2948600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Nah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27C548-B929-E56B-5116-E5885B243BFB}"/>
              </a:ext>
            </a:extLst>
          </p:cNvPr>
          <p:cNvSpPr txBox="1"/>
          <p:nvPr/>
        </p:nvSpPr>
        <p:spPr>
          <a:xfrm>
            <a:off x="6998266" y="357040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they have real-life considerations?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22FD7E-4020-D9AC-7C61-38BEF2C751CD}"/>
              </a:ext>
            </a:extLst>
          </p:cNvPr>
          <p:cNvSpPr txBox="1"/>
          <p:nvPr/>
        </p:nvSpPr>
        <p:spPr>
          <a:xfrm>
            <a:off x="6975971" y="4177342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There will always be this kind of person occasionally.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316C03-1330-3360-D0F9-4837FF5BA904}"/>
              </a:ext>
            </a:extLst>
          </p:cNvPr>
          <p:cNvSpPr txBox="1"/>
          <p:nvPr/>
        </p:nvSpPr>
        <p:spPr>
          <a:xfrm>
            <a:off x="6998266" y="4784278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But that doesn’t represent,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9A74FA-BFE4-1F35-C095-151EF0F64427}"/>
              </a:ext>
            </a:extLst>
          </p:cNvPr>
          <p:cNvSpPr txBox="1"/>
          <p:nvPr/>
        </p:nvSpPr>
        <p:spPr>
          <a:xfrm>
            <a:off x="7017997" y="5441803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majority of people.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2B487D-B8AD-0DFC-0B49-1194D8002530}"/>
              </a:ext>
            </a:extLst>
          </p:cNvPr>
          <p:cNvSpPr txBox="1"/>
          <p:nvPr/>
        </p:nvSpPr>
        <p:spPr>
          <a:xfrm>
            <a:off x="7017997" y="6081424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Duì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4F0F1B-EC56-234E-6485-3D986BB5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000"/>
              <a:t>Searching</a:t>
            </a:r>
            <a:endParaRPr lang="en-US" altLang="zh-HK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7185A649-332F-03A0-72B6-B7B3F09A3BE5}"/>
              </a:ext>
            </a:extLst>
          </p:cNvPr>
          <p:cNvSpPr txBox="1">
            <a:spLocks/>
          </p:cNvSpPr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</a:pPr>
            <a:r>
              <a:rPr lang="en-US" altLang="zh-HK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 to the Search tab</a:t>
            </a:r>
          </a:p>
          <a:p>
            <a:pPr>
              <a:buFont typeface="Calibri" panose="020F0502020204030204" pitchFamily="34" charset="0"/>
            </a:pPr>
            <a:r>
              <a:rPr lang="en-US" altLang="zh-HK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the green +</a:t>
            </a:r>
            <a:r>
              <a:rPr lang="en-US" altLang="zh-TW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</a:t>
            </a:r>
          </a:p>
          <a:p>
            <a:pPr>
              <a:buFont typeface="Calibri" panose="020F0502020204030204" pitchFamily="34" charset="0"/>
            </a:pPr>
            <a:r>
              <a:rPr lang="en-US" altLang="zh-HK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a search field; for today, just leave it as Text</a:t>
            </a:r>
          </a:p>
          <a:p>
            <a:pPr>
              <a:buFont typeface="Calibri" panose="020F0502020204030204" pitchFamily="34" charset="0"/>
            </a:pPr>
            <a:r>
              <a:rPr lang="en-US" altLang="zh-HK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OK</a:t>
            </a:r>
          </a:p>
          <a:p>
            <a:pPr>
              <a:buFont typeface="Calibri" panose="020F0502020204030204" pitchFamily="34" charset="0"/>
            </a:pPr>
            <a:endParaRPr lang="en-US" altLang="zh-HK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Rezonator 1.1.7 - sbc007.rez_ 2023-01-29 23-26-49">
            <a:hlinkClick r:id="" action="ppaction://media"/>
            <a:extLst>
              <a:ext uri="{FF2B5EF4-FFF2-40B4-BE49-F238E27FC236}">
                <a16:creationId xmlns:a16="http://schemas.microsoft.com/office/drawing/2014/main" id="{BD482ED3-9857-72F0-8A24-5A2D187924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3447" y="1197124"/>
            <a:ext cx="6892560" cy="41183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04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4F0F1B-EC56-234E-6485-3D986BB5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000"/>
              <a:t>Sifting through search results</a:t>
            </a:r>
            <a:endParaRPr lang="en-US" altLang="zh-HK" sz="40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7185A649-332F-03A0-72B6-B7B3F09A3BE5}"/>
              </a:ext>
            </a:extLst>
          </p:cNvPr>
          <p:cNvSpPr txBox="1">
            <a:spLocks/>
          </p:cNvSpPr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</a:pPr>
            <a:r>
              <a:rPr lang="en-US" altLang="zh-HK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the magnifying glass in the corner</a:t>
            </a:r>
          </a:p>
          <a:p>
            <a:pPr>
              <a:buFont typeface="Calibri" panose="020F0502020204030204" pitchFamily="34" charset="0"/>
            </a:pPr>
            <a:r>
              <a:rPr lang="en-US" altLang="zh-HK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right side of the nav window, click on a line that looks interesting</a:t>
            </a:r>
          </a:p>
          <a:p>
            <a:pPr>
              <a:buFont typeface="Calibri" panose="020F0502020204030204" pitchFamily="34" charset="0"/>
            </a:pPr>
            <a:r>
              <a:rPr lang="en-US" altLang="zh-HK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main screen should now show the context of that example</a:t>
            </a:r>
          </a:p>
          <a:p>
            <a:pPr>
              <a:buFont typeface="Calibri" panose="020F0502020204030204" pitchFamily="34" charset="0"/>
            </a:pPr>
            <a:endParaRPr lang="en-US" altLang="zh-HK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Rezonator 1.1.7 - sbc007.rez_ 2023-01-29 23-31-35">
            <a:hlinkClick r:id="" action="ppaction://media"/>
            <a:extLst>
              <a:ext uri="{FF2B5EF4-FFF2-40B4-BE49-F238E27FC236}">
                <a16:creationId xmlns:a16="http://schemas.microsoft.com/office/drawing/2014/main" id="{6EB1CCBA-98EB-7224-1784-FF56555AE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3447" y="1197124"/>
            <a:ext cx="6892560" cy="41183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97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096655"/>
            <a:ext cx="7978996" cy="4133781"/>
          </a:xfrm>
        </p:spPr>
        <p:txBody>
          <a:bodyPr anchor="ctr">
            <a:normAutofit/>
          </a:bodyPr>
          <a:lstStyle/>
          <a:p>
            <a:r>
              <a:rPr lang="en-US" altLang="zh-HK" sz="2600" dirty="0"/>
              <a:t>Open sbc007.rez</a:t>
            </a:r>
          </a:p>
          <a:p>
            <a:pPr lvl="1"/>
            <a:r>
              <a:rPr lang="en-US" altLang="zh-HK" sz="2400" dirty="0"/>
              <a:t>If you have a file saved from previous classes, please open that</a:t>
            </a:r>
          </a:p>
          <a:p>
            <a:pPr lvl="1"/>
            <a:r>
              <a:rPr lang="en-US" altLang="zh-HK" sz="2400" dirty="0"/>
              <a:t>If not, just open sbc007</a:t>
            </a:r>
          </a:p>
          <a:p>
            <a:pPr marL="201168" lvl="1" indent="0">
              <a:buNone/>
            </a:pPr>
            <a:endParaRPr lang="en-US" altLang="zh-HK" sz="2400" dirty="0"/>
          </a:p>
          <a:p>
            <a:pPr marL="201168" lvl="1" indent="0">
              <a:buNone/>
            </a:pPr>
            <a:r>
              <a:rPr lang="en-US" altLang="zh-HK" sz="2400" b="1" dirty="0"/>
              <a:t>Also</a:t>
            </a:r>
            <a:r>
              <a:rPr lang="en-US" altLang="zh-HK" sz="2400" dirty="0"/>
              <a:t>, please go to Google Drive and download </a:t>
            </a:r>
            <a:r>
              <a:rPr lang="en-US" altLang="zh-HK" sz="2400" dirty="0" err="1"/>
              <a:t>unit_anno.json</a:t>
            </a:r>
            <a:r>
              <a:rPr lang="en-US" altLang="zh-HK" sz="2400" dirty="0"/>
              <a:t> from section materials </a:t>
            </a:r>
          </a:p>
          <a:p>
            <a:pPr marL="201168" lvl="1" indent="0">
              <a:buNone/>
            </a:pPr>
            <a:r>
              <a:rPr lang="en-US" altLang="zh-HK" sz="2400" dirty="0"/>
              <a:t>And take note of the question </a:t>
            </a:r>
            <a:r>
              <a:rPr lang="en-US" altLang="zh-TW" sz="2400" dirty="0"/>
              <a:t>+</a:t>
            </a:r>
            <a:r>
              <a:rPr lang="zh-TW" altLang="en-US" sz="2400" dirty="0"/>
              <a:t> </a:t>
            </a:r>
            <a:r>
              <a:rPr lang="en-US" altLang="zh-TW" sz="2400" dirty="0"/>
              <a:t>codeword on the board!</a:t>
            </a:r>
            <a:endParaRPr lang="en-US" altLang="zh-HK" sz="2400" dirty="0"/>
          </a:p>
          <a:p>
            <a:endParaRPr lang="zh-HK" altLang="en-US" sz="2600" dirty="0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8787" y="3190876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0740B-016E-A151-2407-86D60035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Marking up interjections</a:t>
            </a:r>
            <a:endParaRPr lang="zh-TW" altLang="en-US" dirty="0"/>
          </a:p>
        </p:txBody>
      </p:sp>
      <p:pic>
        <p:nvPicPr>
          <p:cNvPr id="4" name="Rezonator 1.1.7 - week6+interjections.rez 2023-02-14 22-54-18">
            <a:hlinkClick r:id="" action="ppaction://media"/>
            <a:extLst>
              <a:ext uri="{FF2B5EF4-FFF2-40B4-BE49-F238E27FC236}">
                <a16:creationId xmlns:a16="http://schemas.microsoft.com/office/drawing/2014/main" id="{54ACF0C1-7CA0-5A8A-90E1-B765C4C337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16148" r="454"/>
          <a:stretch/>
        </p:blipFill>
        <p:spPr>
          <a:xfrm>
            <a:off x="5727662" y="2532746"/>
            <a:ext cx="5842289" cy="315349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055002D-6DE6-945E-1389-BDD9122B20A4}"/>
              </a:ext>
            </a:extLst>
          </p:cNvPr>
          <p:cNvSpPr txBox="1"/>
          <p:nvPr/>
        </p:nvSpPr>
        <p:spPr>
          <a:xfrm>
            <a:off x="770271" y="2032002"/>
            <a:ext cx="40320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on the mode icon and change it to tag mode (the pencil)</a:t>
            </a:r>
          </a:p>
          <a:p>
            <a:pPr marL="342900" indent="-342900">
              <a:buFont typeface="+mj-lt"/>
              <a:buAutoNum type="arabicPeriod"/>
            </a:pPr>
            <a:endParaRPr lang="en-US" altLang="zh-HK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HK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altLang="zh-HK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HK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</a:t>
            </a:r>
            <a:r>
              <a:rPr lang="en-US" altLang="zh-HK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drag</a:t>
            </a:r>
            <a:r>
              <a:rPr lang="en-US" altLang="zh-HK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an interjection to create a grey ‘blank chunk’</a:t>
            </a:r>
            <a:r>
              <a:rPr lang="en-US" altLang="zh-HK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altLang="zh-HK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9C74816-EA52-94BA-9E56-3B86D5F5D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406" y="3290344"/>
            <a:ext cx="2495550" cy="8191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AA2472-AAC4-C560-33A2-73053B7B6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593" y="5507515"/>
            <a:ext cx="17811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6B1E50-51F2-432C-294D-22B6DF65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dirty="0"/>
              <a:t>Your turn!</a:t>
            </a:r>
            <a:endParaRPr lang="zh-TW" altLang="en-US" dirty="0"/>
          </a:p>
        </p:txBody>
      </p:sp>
      <p:cxnSp>
        <p:nvCxnSpPr>
          <p:cNvPr id="56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A4A7C3-D86D-6252-5927-41A13C781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575367" cy="3760891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900" dirty="0"/>
              <a:t>Find two instances of the same interjection in the text (e.g. </a:t>
            </a:r>
            <a:r>
              <a:rPr lang="en-US" altLang="zh-TW" sz="1900" i="1" dirty="0"/>
              <a:t>yeah</a:t>
            </a:r>
            <a:r>
              <a:rPr lang="en-US" altLang="zh-TW" sz="1900" dirty="0"/>
              <a:t>, </a:t>
            </a:r>
            <a:r>
              <a:rPr lang="en-US" altLang="zh-TW" sz="1900" i="1" dirty="0"/>
              <a:t>well</a:t>
            </a:r>
            <a:r>
              <a:rPr lang="en-US" altLang="zh-TW" sz="1900" dirty="0"/>
              <a:t>, </a:t>
            </a:r>
            <a:r>
              <a:rPr lang="en-US" altLang="zh-TW" sz="1900" i="1" dirty="0"/>
              <a:t>uh) </a:t>
            </a:r>
            <a:r>
              <a:rPr lang="en-US" altLang="zh-TW" sz="1900" dirty="0"/>
              <a:t>using the Search feature and mark them with the grey border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900" dirty="0"/>
              <a:t>Put the interjection and the contexts it’s responding to or projecting in a stack, and make a show with your two stacks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900" dirty="0"/>
              <a:t>Tell us the relationship between the interjection and its </a:t>
            </a:r>
            <a:r>
              <a:rPr lang="en-US" altLang="zh-TW" sz="1900" b="1" dirty="0"/>
              <a:t>previous context</a:t>
            </a:r>
            <a:r>
              <a:rPr lang="en-US" altLang="zh-TW" sz="1900" dirty="0"/>
              <a:t>, </a:t>
            </a:r>
            <a:r>
              <a:rPr lang="en-US" altLang="zh-TW" sz="1900" b="1" dirty="0"/>
              <a:t>following context</a:t>
            </a:r>
            <a:r>
              <a:rPr lang="en-US" altLang="zh-TW" sz="1900" dirty="0"/>
              <a:t>, or both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1900" dirty="0"/>
              <a:t>Do you think the function of the interjection is similar in both cases?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900" dirty="0"/>
              <a:t>[You may complete your attendance question now]</a:t>
            </a:r>
          </a:p>
        </p:txBody>
      </p:sp>
      <p:pic>
        <p:nvPicPr>
          <p:cNvPr id="5" name="Picture 4" descr="Green dialogue boxes">
            <a:extLst>
              <a:ext uri="{FF2B5EF4-FFF2-40B4-BE49-F238E27FC236}">
                <a16:creationId xmlns:a16="http://schemas.microsoft.com/office/drawing/2014/main" id="{5B6DBA21-DE9E-4432-35E4-5E665E86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4" r="10197" b="3"/>
          <a:stretch/>
        </p:blipFill>
        <p:spPr>
          <a:xfrm>
            <a:off x="7534656" y="2108200"/>
            <a:ext cx="3621024" cy="360061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968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936106" y="1255406"/>
            <a:ext cx="13065626" cy="588919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Appeal (‘question mark’, rising)</a:t>
              </a:r>
              <a:endParaRPr lang="zh-TW" altLang="en-US" sz="2300" kern="120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Terminating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>
                  <a:latin typeface="Arial" panose="020B0604020202020204" pitchFamily="34" charset="0"/>
                  <a:cs typeface="Arial" panose="020B0604020202020204" pitchFamily="34" charset="0"/>
                </a:rPr>
                <a:t>--</a:t>
              </a:r>
              <a:endParaRPr lang="zh-TW" altLang="en-US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5" y="313980"/>
            <a:ext cx="2057790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Continuing intonation - stable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772785E-6A2A-2082-2062-D0B75FC814CB}"/>
              </a:ext>
            </a:extLst>
          </p:cNvPr>
          <p:cNvGrpSpPr/>
          <p:nvPr/>
        </p:nvGrpSpPr>
        <p:grpSpPr>
          <a:xfrm>
            <a:off x="2212152" y="516834"/>
            <a:ext cx="9487478" cy="5955085"/>
            <a:chOff x="183832" y="965200"/>
            <a:chExt cx="8690693" cy="52336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AD09CB-E1B4-6F39-DA29-97E7502C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32" y="965200"/>
              <a:ext cx="8690693" cy="5233670"/>
            </a:xfrm>
            <a:prstGeom prst="rect">
              <a:avLst/>
            </a:prstGeom>
          </p:spPr>
        </p:pic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7564F172-1294-BB30-6CD3-319288B6509A}"/>
                </a:ext>
              </a:extLst>
            </p:cNvPr>
            <p:cNvSpPr/>
            <p:nvPr/>
          </p:nvSpPr>
          <p:spPr>
            <a:xfrm>
              <a:off x="1954612" y="1908601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2345137" y="1506229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D59DB74-AE93-0D51-3C62-10296525694E}"/>
                </a:ext>
              </a:extLst>
            </p:cNvPr>
            <p:cNvSpPr/>
            <p:nvPr/>
          </p:nvSpPr>
          <p:spPr>
            <a:xfrm>
              <a:off x="7822012" y="5404276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AB08A6A7-30A0-C961-D1B1-0BFAAC564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957" y="44123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35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Appeal (question) intonation - rising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449CC8C-B989-4432-A5D4-87C491F9BE65}"/>
              </a:ext>
            </a:extLst>
          </p:cNvPr>
          <p:cNvGrpSpPr/>
          <p:nvPr/>
        </p:nvGrpSpPr>
        <p:grpSpPr>
          <a:xfrm>
            <a:off x="2228203" y="852805"/>
            <a:ext cx="9039237" cy="5273216"/>
            <a:chOff x="183832" y="965200"/>
            <a:chExt cx="8885955" cy="523367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494E042-F400-B206-ABBE-7A75CDDD25CC}"/>
                </a:ext>
              </a:extLst>
            </p:cNvPr>
            <p:cNvGrpSpPr/>
            <p:nvPr/>
          </p:nvGrpSpPr>
          <p:grpSpPr>
            <a:xfrm>
              <a:off x="183832" y="965200"/>
              <a:ext cx="8885955" cy="5233670"/>
              <a:chOff x="183832" y="965200"/>
              <a:chExt cx="8885955" cy="523367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EAD09CB-E1B4-6F39-DA29-97E7502C9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32" y="965200"/>
                <a:ext cx="8690693" cy="5233670"/>
              </a:xfrm>
              <a:prstGeom prst="rect">
                <a:avLst/>
              </a:prstGeom>
            </p:spPr>
          </p:pic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7564F172-1294-BB30-6CD3-319288B6509A}"/>
                  </a:ext>
                </a:extLst>
              </p:cNvPr>
              <p:cNvSpPr/>
              <p:nvPr/>
            </p:nvSpPr>
            <p:spPr>
              <a:xfrm>
                <a:off x="8679262" y="1019175"/>
                <a:ext cx="390525" cy="373797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2097487" y="2314575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4F111E3D-5C78-2C48-76AD-3AF402E73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576" y="49707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8" y="-68683"/>
            <a:ext cx="2352430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Terminating intonation - falling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AEB5DAC-FD3E-5934-85A3-1B331026B4A4}"/>
              </a:ext>
            </a:extLst>
          </p:cNvPr>
          <p:cNvGrpSpPr/>
          <p:nvPr/>
        </p:nvGrpSpPr>
        <p:grpSpPr>
          <a:xfrm>
            <a:off x="2432318" y="719874"/>
            <a:ext cx="9431479" cy="5772840"/>
            <a:chOff x="183832" y="965200"/>
            <a:chExt cx="8690693" cy="526348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AD09CB-E1B4-6F39-DA29-97E7502C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32" y="965200"/>
              <a:ext cx="8690693" cy="5233670"/>
            </a:xfrm>
            <a:prstGeom prst="rect">
              <a:avLst/>
            </a:prstGeom>
          </p:spPr>
        </p:pic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7564F172-1294-BB30-6CD3-319288B6509A}"/>
                </a:ext>
              </a:extLst>
            </p:cNvPr>
            <p:cNvSpPr/>
            <p:nvPr/>
          </p:nvSpPr>
          <p:spPr>
            <a:xfrm>
              <a:off x="2520023" y="3238525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4584295" y="4101291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D59DB74-AE93-0D51-3C62-10296525694E}"/>
                </a:ext>
              </a:extLst>
            </p:cNvPr>
            <p:cNvSpPr/>
            <p:nvPr/>
          </p:nvSpPr>
          <p:spPr>
            <a:xfrm>
              <a:off x="2910548" y="4531798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41B084F-A75A-8773-8F50-2E0F319D4531}"/>
                </a:ext>
              </a:extLst>
            </p:cNvPr>
            <p:cNvSpPr/>
            <p:nvPr/>
          </p:nvSpPr>
          <p:spPr>
            <a:xfrm>
              <a:off x="4333915" y="2810940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D5CEEAF-42BC-969C-3FB5-C5B5F2E340AC}"/>
                </a:ext>
              </a:extLst>
            </p:cNvPr>
            <p:cNvSpPr/>
            <p:nvPr/>
          </p:nvSpPr>
          <p:spPr>
            <a:xfrm>
              <a:off x="5327290" y="5854890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12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E4FFEA44-5F0C-A8AA-7664-24199EEA7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468" y="43311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B62A36-0C03-D494-9CD8-6BC0D7E4F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4800"/>
              <a:t>Prosodic utterances</a:t>
            </a:r>
            <a:endParaRPr lang="en-US" altLang="zh-HK" sz="4800" dirty="0"/>
          </a:p>
        </p:txBody>
      </p:sp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直排文字版面配置區 5">
            <a:extLst>
              <a:ext uri="{FF2B5EF4-FFF2-40B4-BE49-F238E27FC236}">
                <a16:creationId xmlns:a16="http://schemas.microsoft.com/office/drawing/2014/main" id="{F54D6333-8381-380E-416D-5B395A0D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258" y="2407436"/>
            <a:ext cx="2883368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dirty="0"/>
              <a:t>Continuing intonation: We’re not done yet</a:t>
            </a:r>
          </a:p>
          <a:p>
            <a:pPr>
              <a:lnSpc>
                <a:spcPct val="100000"/>
              </a:lnSpc>
            </a:pPr>
            <a:r>
              <a:rPr lang="en-US" altLang="zh-HK" dirty="0"/>
              <a:t>Appeal/</a:t>
            </a:r>
            <a:r>
              <a:rPr lang="en-US" altLang="zh-TW" dirty="0"/>
              <a:t>Terminating (closure): We’re done with this point</a:t>
            </a:r>
            <a:endParaRPr lang="en-US" altLang="zh-HK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8F2623-90E9-B9A7-BA4B-78ECA28F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5299" b="2"/>
          <a:stretch/>
        </p:blipFill>
        <p:spPr>
          <a:xfrm>
            <a:off x="3537395" y="703395"/>
            <a:ext cx="8918179" cy="5018049"/>
          </a:xfrm>
          <a:prstGeom prst="rect">
            <a:avLst/>
          </a:prstGeom>
        </p:spPr>
      </p:pic>
      <p:sp>
        <p:nvSpPr>
          <p:cNvPr id="38" name="Rectangle 31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4E5B45B6-FD35-D360-E31B-B47532FCF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8786" y="479245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B62A36-0C03-D494-9CD8-6BC0D7E4F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700" dirty="0"/>
              <a:t>Prosodic utterances &amp; ‘sentences’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直排文字版面配置區 5">
            <a:extLst>
              <a:ext uri="{FF2B5EF4-FFF2-40B4-BE49-F238E27FC236}">
                <a16:creationId xmlns:a16="http://schemas.microsoft.com/office/drawing/2014/main" id="{F54D6333-8381-380E-416D-5B395A0D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zh-HK" dirty="0"/>
              <a:t>Are prosodic utterances equivalent to sentences?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5787B96-2914-E1D0-8A0D-1FE351247C1D}"/>
              </a:ext>
            </a:extLst>
          </p:cNvPr>
          <p:cNvGrpSpPr/>
          <p:nvPr/>
        </p:nvGrpSpPr>
        <p:grpSpPr>
          <a:xfrm>
            <a:off x="4653447" y="1197574"/>
            <a:ext cx="6892560" cy="4117404"/>
            <a:chOff x="3793976" y="759176"/>
            <a:chExt cx="8150110" cy="486862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78F2623-90E9-B9A7-BA4B-78ECA28F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17" b="2"/>
            <a:stretch/>
          </p:blipFill>
          <p:spPr>
            <a:xfrm>
              <a:off x="3793976" y="759176"/>
              <a:ext cx="8150110" cy="486862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C7D4BF-E76E-5A8C-BF9E-C495A379E77F}"/>
                </a:ext>
              </a:extLst>
            </p:cNvPr>
            <p:cNvSpPr/>
            <p:nvPr/>
          </p:nvSpPr>
          <p:spPr>
            <a:xfrm>
              <a:off x="3806379" y="2841227"/>
              <a:ext cx="2455876" cy="382264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55C05BE-7BFF-EAEE-39C5-8662B3F0C5B5}"/>
                </a:ext>
              </a:extLst>
            </p:cNvPr>
            <p:cNvSpPr/>
            <p:nvPr/>
          </p:nvSpPr>
          <p:spPr>
            <a:xfrm>
              <a:off x="3793976" y="4063105"/>
              <a:ext cx="2819260" cy="382264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9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9601F630-0DDC-2AB2-CD02-F5B41558BF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4870" y="42542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B62A36-0C03-D494-9CD8-6BC0D7E4F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700" dirty="0"/>
              <a:t>Prosodic utterances &amp; ‘sentences’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直排文字版面配置區 5">
            <a:extLst>
              <a:ext uri="{FF2B5EF4-FFF2-40B4-BE49-F238E27FC236}">
                <a16:creationId xmlns:a16="http://schemas.microsoft.com/office/drawing/2014/main" id="{F54D6333-8381-380E-416D-5B395A0D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zh-HK" dirty="0"/>
              <a:t>Are prosodic utterances equivalent to sentences?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74976E9-8346-EE78-07D3-4089476E45CF}"/>
              </a:ext>
            </a:extLst>
          </p:cNvPr>
          <p:cNvGrpSpPr/>
          <p:nvPr/>
        </p:nvGrpSpPr>
        <p:grpSpPr>
          <a:xfrm>
            <a:off x="3793976" y="759176"/>
            <a:ext cx="8150110" cy="4868626"/>
            <a:chOff x="3162301" y="535305"/>
            <a:chExt cx="8896349" cy="5314406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78F2623-90E9-B9A7-BA4B-78ECA28F3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17" b="2"/>
            <a:stretch/>
          </p:blipFill>
          <p:spPr>
            <a:xfrm>
              <a:off x="3162301" y="535305"/>
              <a:ext cx="8896349" cy="5314406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5C7D4BF-E76E-5A8C-BF9E-C495A379E77F}"/>
                </a:ext>
              </a:extLst>
            </p:cNvPr>
            <p:cNvSpPr/>
            <p:nvPr/>
          </p:nvSpPr>
          <p:spPr>
            <a:xfrm>
              <a:off x="3705224" y="3221357"/>
              <a:ext cx="4581525" cy="922291"/>
            </a:xfrm>
            <a:prstGeom prst="rect">
              <a:avLst/>
            </a:prstGeom>
            <a:noFill/>
            <a:ln w="762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9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4D245958-C52F-B2D9-A328-8120034A5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4870" y="425423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Used machine parts">
            <a:extLst>
              <a:ext uri="{FF2B5EF4-FFF2-40B4-BE49-F238E27FC236}">
                <a16:creationId xmlns:a16="http://schemas.microsoft.com/office/drawing/2014/main" id="{F5050B68-91B0-59A3-A59E-AD016F6FD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71" b="6959"/>
          <a:stretch/>
        </p:blipFill>
        <p:spPr>
          <a:xfrm>
            <a:off x="20" y="-19072"/>
            <a:ext cx="12191977" cy="685802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直排標題 1">
            <a:extLst>
              <a:ext uri="{FF2B5EF4-FFF2-40B4-BE49-F238E27FC236}">
                <a16:creationId xmlns:a16="http://schemas.microsoft.com/office/drawing/2014/main" id="{34F6F0F2-19F8-209F-5E6C-FD2B4F72A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6000" dirty="0">
                <a:solidFill>
                  <a:schemeClr val="bg1"/>
                </a:solidFill>
              </a:rPr>
              <a:t>The utterance stacker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zonator 1.1.7 - sbc007.rez_ 2023-02-05 16-52-36">
            <a:hlinkClick r:id="" action="ppaction://media"/>
            <a:extLst>
              <a:ext uri="{FF2B5EF4-FFF2-40B4-BE49-F238E27FC236}">
                <a16:creationId xmlns:a16="http://schemas.microsoft.com/office/drawing/2014/main" id="{BFCCBCBF-EC42-DEE9-8E0E-46CC5F59E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4298" y="1888609"/>
            <a:ext cx="7112000" cy="4648200"/>
          </a:xfrm>
          <a:prstGeom prst="rect">
            <a:avLst/>
          </a:prstGeom>
        </p:spPr>
      </p:pic>
      <p:sp>
        <p:nvSpPr>
          <p:cNvPr id="5" name="直排文字版面配置區 5">
            <a:extLst>
              <a:ext uri="{FF2B5EF4-FFF2-40B4-BE49-F238E27FC236}">
                <a16:creationId xmlns:a16="http://schemas.microsoft.com/office/drawing/2014/main" id="{667EBDAD-88AE-C1D7-97C3-7489DA8A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318" y="2661373"/>
            <a:ext cx="3690257" cy="3364705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Open SBC002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Tools &gt; Stacker &gt; Utterance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Click OK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Wait a few seconds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Each stack is now a prosodic utterance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altLang="zh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altLang="zh-TW" dirty="0"/>
              <a:t>Today’s question</a:t>
            </a:r>
            <a:endParaRPr lang="zh-HK" altLang="en-US" dirty="0"/>
          </a:p>
        </p:txBody>
      </p:sp>
      <p:pic>
        <p:nvPicPr>
          <p:cNvPr id="36" name="Picture 26" descr="Colour pencils drawing curves on background">
            <a:extLst>
              <a:ext uri="{FF2B5EF4-FFF2-40B4-BE49-F238E27FC236}">
                <a16:creationId xmlns:a16="http://schemas.microsoft.com/office/drawing/2014/main" id="{053728E0-3E2C-791C-7FF5-9888CBBC1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2" r="-1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Choose one interjection in SBC007 (other than the examples we’ve discussed)</a:t>
            </a:r>
          </a:p>
          <a:p>
            <a:pPr marL="0" indent="0">
              <a:buNone/>
            </a:pPr>
            <a:r>
              <a:rPr lang="en-US" altLang="zh-HK" dirty="0"/>
              <a:t>How does the interjection relate to the </a:t>
            </a:r>
            <a:r>
              <a:rPr lang="en-US" altLang="zh-HK" b="1" dirty="0"/>
              <a:t>previous</a:t>
            </a:r>
            <a:r>
              <a:rPr lang="en-US" altLang="zh-HK" dirty="0"/>
              <a:t> and/or </a:t>
            </a:r>
            <a:r>
              <a:rPr lang="en-US" altLang="zh-HK" b="1" dirty="0"/>
              <a:t>following</a:t>
            </a:r>
            <a:r>
              <a:rPr lang="en-US" altLang="zh-HK" dirty="0"/>
              <a:t> material?</a:t>
            </a:r>
          </a:p>
          <a:p>
            <a:pPr marL="0" indent="0">
              <a:buNone/>
            </a:pPr>
            <a:r>
              <a:rPr lang="en-US" altLang="zh-HK" dirty="0"/>
              <a:t>[You will be able to do this during the activity]</a:t>
            </a:r>
          </a:p>
        </p:txBody>
      </p:sp>
    </p:spTree>
    <p:extLst>
      <p:ext uri="{BB962C8B-B14F-4D97-AF65-F5344CB8AC3E}">
        <p14:creationId xmlns:p14="http://schemas.microsoft.com/office/powerpoint/2010/main" val="340235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8A0D98-1C13-617B-F277-200C153E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altLang="zh-TW" sz="4000"/>
              <a:t>Where do we use interjections?</a:t>
            </a:r>
            <a:endParaRPr lang="zh-TW" altLang="en-US" sz="4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9B297-5081-9C9B-BBD6-E2DECA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altLang="zh-TW"/>
              <a:t>1. In one-word, holistic IUs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4D10A5-1E6F-9B75-E66E-44499C33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13" y="643466"/>
            <a:ext cx="6527627" cy="52256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868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8A0D98-1C13-617B-F277-200C153E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altLang="zh-TW" sz="4000"/>
              <a:t>Where do we use interjections?</a:t>
            </a:r>
            <a:endParaRPr lang="zh-TW" altLang="en-US" sz="40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9B297-5081-9C9B-BBD6-E2DECA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altLang="zh-TW"/>
              <a:t>2. At the beginnings of multi-word IUs</a:t>
            </a:r>
            <a:endParaRPr lang="zh-TW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F3B9647-357C-18C6-24B1-3A40D27A4E3E}"/>
              </a:ext>
            </a:extLst>
          </p:cNvPr>
          <p:cNvGrpSpPr/>
          <p:nvPr/>
        </p:nvGrpSpPr>
        <p:grpSpPr>
          <a:xfrm>
            <a:off x="4653447" y="1990732"/>
            <a:ext cx="6892560" cy="2531098"/>
            <a:chOff x="3882448" y="3152414"/>
            <a:chExt cx="4670022" cy="1714932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5C4CAF4-198E-FB28-449A-25ED1684E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446"/>
            <a:stretch/>
          </p:blipFill>
          <p:spPr>
            <a:xfrm>
              <a:off x="3882448" y="3152414"/>
              <a:ext cx="4667250" cy="553172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8E359DA-E72D-00B6-A441-CCBE67BE6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270" b="40176"/>
            <a:stretch/>
          </p:blipFill>
          <p:spPr>
            <a:xfrm>
              <a:off x="3885220" y="3733294"/>
              <a:ext cx="4667250" cy="553172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0FAAE64-B65A-F28D-18C8-8F8E91CB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56" b="290"/>
            <a:stretch/>
          </p:blipFill>
          <p:spPr>
            <a:xfrm>
              <a:off x="3882448" y="4314174"/>
              <a:ext cx="4667250" cy="553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75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C8A0D98-1C13-617B-F277-200C153EC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altLang="zh-TW" sz="4000"/>
              <a:t>Where do we use interjections?</a:t>
            </a:r>
            <a:endParaRPr lang="zh-TW" altLang="en-US" sz="40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D9B297-5081-9C9B-BBD6-E2DECA0C8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altLang="zh-TW"/>
              <a:t>3. At the ends of multi-word IUs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35915A-94ED-8EC5-C750-65C2F632F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58"/>
          <a:stretch/>
        </p:blipFill>
        <p:spPr>
          <a:xfrm>
            <a:off x="4653447" y="881731"/>
            <a:ext cx="6892560" cy="47490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480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 descr="White puzzle with one red piece">
            <a:extLst>
              <a:ext uri="{FF2B5EF4-FFF2-40B4-BE49-F238E27FC236}">
                <a16:creationId xmlns:a16="http://schemas.microsoft.com/office/drawing/2014/main" id="{75C915E8-E933-D526-B3F4-8D47CEC2A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43CD7C4-7A7C-C170-46BC-4B50ADD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2500" b="1">
                <a:solidFill>
                  <a:schemeClr val="tx1"/>
                </a:solidFill>
              </a:rPr>
              <a:t>Interjections connect </a:t>
            </a:r>
            <a:r>
              <a:rPr lang="en-US" altLang="zh-TW" sz="2500" b="1" dirty="0">
                <a:solidFill>
                  <a:schemeClr val="tx1"/>
                </a:solidFill>
              </a:rPr>
              <a:t>different parts of discourse together!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26B833E-B54F-9893-0FC6-457E527E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They have ‘meaning’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They are important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But what work do they do?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806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43CD7C4-7A7C-C170-46BC-4B50ADD9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Interjections as ‘prefacing’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26B833E-B54F-9893-0FC6-457E527E3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887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FFFFFF"/>
                </a:solidFill>
              </a:rPr>
              <a:t>Interjections often appear at the beginning of a </a:t>
            </a:r>
            <a:r>
              <a:rPr lang="en-US" altLang="zh-TW" sz="2400" b="1" dirty="0">
                <a:solidFill>
                  <a:srgbClr val="FFFFFF"/>
                </a:solidFill>
              </a:rPr>
              <a:t>turn</a:t>
            </a:r>
            <a:r>
              <a:rPr lang="en-US" altLang="zh-TW" sz="2400" dirty="0">
                <a:solidFill>
                  <a:srgbClr val="FFFFFF"/>
                </a:solidFill>
              </a:rPr>
              <a:t> (when you start speaking)</a:t>
            </a:r>
          </a:p>
          <a:p>
            <a:r>
              <a:rPr lang="en-US" altLang="zh-TW" sz="2400" dirty="0">
                <a:solidFill>
                  <a:srgbClr val="FFFFFF"/>
                </a:solidFill>
              </a:rPr>
              <a:t>Responds to the previous turn</a:t>
            </a:r>
          </a:p>
          <a:p>
            <a:r>
              <a:rPr lang="en-US" altLang="zh-TW" sz="2400" dirty="0">
                <a:solidFill>
                  <a:srgbClr val="FFFFFF"/>
                </a:solidFill>
              </a:rPr>
              <a:t>Prepares for more substantive parts of the turn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FFFFFF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C60C666-7D37-5212-1527-C4705B3E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26" y="2043040"/>
            <a:ext cx="6798082" cy="275322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33F8544-70CD-C6B7-B275-544E24E9B258}"/>
              </a:ext>
            </a:extLst>
          </p:cNvPr>
          <p:cNvSpPr/>
          <p:nvPr/>
        </p:nvSpPr>
        <p:spPr>
          <a:xfrm>
            <a:off x="5297886" y="2638787"/>
            <a:ext cx="2641600" cy="158477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F4C5858-3577-3218-F6A0-44325DB6FCDC}"/>
              </a:ext>
            </a:extLst>
          </p:cNvPr>
          <p:cNvSpPr/>
          <p:nvPr/>
        </p:nvSpPr>
        <p:spPr>
          <a:xfrm>
            <a:off x="5297886" y="4223563"/>
            <a:ext cx="2737750" cy="582047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弧形左彎 23">
            <a:extLst>
              <a:ext uri="{FF2B5EF4-FFF2-40B4-BE49-F238E27FC236}">
                <a16:creationId xmlns:a16="http://schemas.microsoft.com/office/drawing/2014/main" id="{140F367C-528E-20D2-31F0-22FCEE303D33}"/>
              </a:ext>
            </a:extLst>
          </p:cNvPr>
          <p:cNvSpPr/>
          <p:nvPr/>
        </p:nvSpPr>
        <p:spPr>
          <a:xfrm rot="20949257">
            <a:off x="8035589" y="3408420"/>
            <a:ext cx="762927" cy="1093904"/>
          </a:xfrm>
          <a:prstGeom prst="curvedLeftArrow">
            <a:avLst>
              <a:gd name="adj1" fmla="val 8167"/>
              <a:gd name="adj2" fmla="val 35504"/>
              <a:gd name="adj3" fmla="val 20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24AFA0F-AD7E-2FBA-C1B1-E115438DEC3F}"/>
              </a:ext>
            </a:extLst>
          </p:cNvPr>
          <p:cNvSpPr/>
          <p:nvPr/>
        </p:nvSpPr>
        <p:spPr>
          <a:xfrm>
            <a:off x="5282734" y="2067124"/>
            <a:ext cx="6248373" cy="525226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弧形左彎 19">
            <a:extLst>
              <a:ext uri="{FF2B5EF4-FFF2-40B4-BE49-F238E27FC236}">
                <a16:creationId xmlns:a16="http://schemas.microsoft.com/office/drawing/2014/main" id="{5A04A560-49AC-71E7-F696-762248F6A730}"/>
              </a:ext>
            </a:extLst>
          </p:cNvPr>
          <p:cNvSpPr/>
          <p:nvPr/>
        </p:nvSpPr>
        <p:spPr>
          <a:xfrm rot="1390630" flipV="1">
            <a:off x="8078237" y="2560681"/>
            <a:ext cx="589949" cy="826060"/>
          </a:xfrm>
          <a:prstGeom prst="curvedLeftArrow">
            <a:avLst>
              <a:gd name="adj1" fmla="val 8167"/>
              <a:gd name="adj2" fmla="val 35504"/>
              <a:gd name="adj3" fmla="val 20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1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563FF2-4151-26B6-3750-D586B94F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A tale of two ‘</a:t>
            </a:r>
            <a:r>
              <a:rPr lang="en-US" altLang="zh-TW" sz="4000" dirty="0" err="1">
                <a:solidFill>
                  <a:srgbClr val="FFFFFF"/>
                </a:solidFill>
              </a:rPr>
              <a:t>yeah’s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8AC562F1-BAE1-70AA-0FA0-E4A04E6A2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41" y="433162"/>
            <a:ext cx="6814771" cy="6047150"/>
          </a:xfrm>
          <a:prstGeom prst="rect">
            <a:avLst/>
          </a:prstGeom>
        </p:spPr>
      </p:pic>
      <p:pic>
        <p:nvPicPr>
          <p:cNvPr id="10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2956E531-F166-C022-4732-1DAD3763A6B7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8843" y="1801619"/>
            <a:ext cx="1352606" cy="135260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583274-BE22-2FD0-8612-58DEB87BCFE6}"/>
              </a:ext>
            </a:extLst>
          </p:cNvPr>
          <p:cNvSpPr txBox="1"/>
          <p:nvPr/>
        </p:nvSpPr>
        <p:spPr>
          <a:xfrm>
            <a:off x="580988" y="2799653"/>
            <a:ext cx="29962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3200" dirty="0">
                <a:solidFill>
                  <a:schemeClr val="bg1"/>
                </a:solidFill>
              </a:rPr>
              <a:t>What do the two </a:t>
            </a:r>
            <a:r>
              <a:rPr lang="en-US" altLang="zh-HK" sz="3200" dirty="0" err="1">
                <a:solidFill>
                  <a:schemeClr val="bg1"/>
                </a:solidFill>
              </a:rPr>
              <a:t>yeahs</a:t>
            </a:r>
            <a:r>
              <a:rPr lang="en-US" altLang="zh-HK" sz="3200" dirty="0">
                <a:solidFill>
                  <a:schemeClr val="bg1"/>
                </a:solidFill>
              </a:rPr>
              <a:t> have in common?</a:t>
            </a:r>
          </a:p>
          <a:p>
            <a:endParaRPr lang="en-US" altLang="zh-HK" sz="3200" dirty="0">
              <a:solidFill>
                <a:schemeClr val="bg1"/>
              </a:solidFill>
            </a:endParaRPr>
          </a:p>
          <a:p>
            <a:r>
              <a:rPr lang="en-US" altLang="zh-HK" sz="3200" dirty="0">
                <a:solidFill>
                  <a:schemeClr val="bg1"/>
                </a:solidFill>
              </a:rPr>
              <a:t>How are they different?</a:t>
            </a:r>
          </a:p>
        </p:txBody>
      </p:sp>
    </p:spTree>
    <p:extLst>
      <p:ext uri="{BB962C8B-B14F-4D97-AF65-F5344CB8AC3E}">
        <p14:creationId xmlns:p14="http://schemas.microsoft.com/office/powerpoint/2010/main" val="9231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351E1E"/>
      </a:dk2>
      <a:lt2>
        <a:srgbClr val="E2E5E8"/>
      </a:lt2>
      <a:accent1>
        <a:srgbClr val="C37F4D"/>
      </a:accent1>
      <a:accent2>
        <a:srgbClr val="B13C3B"/>
      </a:accent2>
      <a:accent3>
        <a:srgbClr val="C34D7D"/>
      </a:accent3>
      <a:accent4>
        <a:srgbClr val="B13B9C"/>
      </a:accent4>
      <a:accent5>
        <a:srgbClr val="A74DC3"/>
      </a:accent5>
      <a:accent6>
        <a:srgbClr val="643BB1"/>
      </a:accent6>
      <a:hlink>
        <a:srgbClr val="3F88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3591</TotalTime>
  <Words>899</Words>
  <Application>Microsoft Office PowerPoint</Application>
  <PresentationFormat>寬螢幕</PresentationFormat>
  <Paragraphs>129</Paragraphs>
  <Slides>29</Slides>
  <Notes>1</Notes>
  <HiddenSlides>0</HiddenSlides>
  <MMClips>12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RetrospectVTI</vt:lpstr>
      <vt:lpstr>Week 6: Interjections, utterances, and cohesion</vt:lpstr>
      <vt:lpstr>Before we start …</vt:lpstr>
      <vt:lpstr>Today’s question</vt:lpstr>
      <vt:lpstr>Where do we use interjections?</vt:lpstr>
      <vt:lpstr>Where do we use interjections?</vt:lpstr>
      <vt:lpstr>Where do we use interjections?</vt:lpstr>
      <vt:lpstr>Interjections connect different parts of discourse together!</vt:lpstr>
      <vt:lpstr>Interjections as ‘prefacing’</vt:lpstr>
      <vt:lpstr>A tale of two ‘yeah’s</vt:lpstr>
      <vt:lpstr>A tale of two ‘yeah’s</vt:lpstr>
      <vt:lpstr>How about ‘well’?</vt:lpstr>
      <vt:lpstr>How about ‘well’?</vt:lpstr>
      <vt:lpstr>Fillers as interjections</vt:lpstr>
      <vt:lpstr>Is ‘bueno’ always ‘good’?</vt:lpstr>
      <vt:lpstr>Is ‘bueno’ always ‘good’?</vt:lpstr>
      <vt:lpstr>Is ‘對’ duì always ‘right’?</vt:lpstr>
      <vt:lpstr>Is ‘對’ duì always ‘right’?</vt:lpstr>
      <vt:lpstr>Searching</vt:lpstr>
      <vt:lpstr>Sifting through search results</vt:lpstr>
      <vt:lpstr>Marking up interjections</vt:lpstr>
      <vt:lpstr>Your turn!</vt:lpstr>
      <vt:lpstr>Four types of endnotes</vt:lpstr>
      <vt:lpstr>Continuing intonation - stable</vt:lpstr>
      <vt:lpstr>Appeal (question) intonation - rising</vt:lpstr>
      <vt:lpstr>Terminating intonation - falling</vt:lpstr>
      <vt:lpstr>Prosodic utterances</vt:lpstr>
      <vt:lpstr>Prosodic utterances &amp; ‘sentences’</vt:lpstr>
      <vt:lpstr>Prosodic utterances &amp; ‘sentences’</vt:lpstr>
      <vt:lpstr>The utterance stacker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43</cp:revision>
  <dcterms:created xsi:type="dcterms:W3CDTF">2023-02-01T02:05:34Z</dcterms:created>
  <dcterms:modified xsi:type="dcterms:W3CDTF">2023-02-16T00:39:24Z</dcterms:modified>
</cp:coreProperties>
</file>